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73" r:id="rId6"/>
    <p:sldId id="260" r:id="rId7"/>
    <p:sldId id="262" r:id="rId8"/>
    <p:sldId id="263" r:id="rId9"/>
    <p:sldId id="271" r:id="rId10"/>
    <p:sldId id="264" r:id="rId11"/>
    <p:sldId id="265" r:id="rId12"/>
    <p:sldId id="266" r:id="rId13"/>
    <p:sldId id="267" r:id="rId14"/>
    <p:sldId id="268" r:id="rId15"/>
    <p:sldId id="274" r:id="rId16"/>
    <p:sldId id="275" r:id="rId17"/>
    <p:sldId id="276" r:id="rId18"/>
    <p:sldId id="277" r:id="rId19"/>
    <p:sldId id="27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A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88" autoAdjust="0"/>
    <p:restoredTop sz="94678"/>
  </p:normalViewPr>
  <p:slideViewPr>
    <p:cSldViewPr snapToGrid="0">
      <p:cViewPr>
        <p:scale>
          <a:sx n="125" d="100"/>
          <a:sy n="125" d="100"/>
        </p:scale>
        <p:origin x="1632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038A3-B77D-4A62-8F50-26E08D06CF15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B25D77-0031-430B-BFBC-2B21E99BF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53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25D77-0031-430B-BFBC-2B21E99BFFE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86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25D77-0031-430B-BFBC-2B21E99BFF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4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79ADF-F697-EC79-D44B-F44B85FA5F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467ADD-1AAE-C72E-9FB3-5A4BBF8A5A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61C86-F8B9-D760-C011-A5C07CB37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AA7E0-3618-51AF-EEEB-BFECA31FB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758C3-3B3F-E0BE-A9F9-50E27DEEB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160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339C3-E430-9381-FA54-2C91A569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94BF2A-AE35-65C8-F038-DBFB49EBA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F9AF9-D9C7-DAD5-FCB8-F641EB495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9C197A-E9C5-560E-A79A-1B1B99215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2CBB5-E517-79F2-E9A5-2080C65E7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254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819ABF-90B0-4A2D-BCA4-9A87061AC4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9FA254-DFB5-1933-D1A4-F2E42EE806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D3D71-B480-89AE-2090-7B599749A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D9613-7363-B47A-F436-9FE7C86A8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66A11-CBBE-E0E4-0D77-0F4FCFC2C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238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9150B-8DA0-00CA-FDD3-73E6903A3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533AB-D68D-FD70-A050-24EBBAA2F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C2420-7D08-E6CC-9FDA-7D6581DCC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BBBF8-F512-BC46-5127-748453534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CC353-3C6C-98FF-1C25-19D10A9A9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11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D4AAD-8E32-09F2-4B48-5B4A8027B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FB016-3EDC-7920-A146-EF94140B8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88ABA0-CA67-4A87-21AE-73E92127E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B50F2-FD35-442A-124A-3B258A492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E5CF7-BEBF-81CC-44D4-83A04DFE7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256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0A7B3-5296-6663-9044-B8630198B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363D5-A4C4-64EB-6D89-3377DAD0F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31EFD4-CDD5-59D7-BCD4-077FED7C3B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2E06B1-3D3D-A269-8291-486D536F1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B32159-6F1D-A3C8-17B0-1672901CA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49CD7B-61A0-1A70-DA39-6106E4996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992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73D5D-8C0F-B902-510B-4C25F40A1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2910D0-A930-2822-901F-6262D994E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7FDF86-A6CA-3D13-0A5A-7486EDD1A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BDC29A-330C-4727-BBBC-E525267AE3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7E1AE5-5135-6D76-0EE0-C9C28BDAA1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4EED32-8BF1-6E77-1A76-2C99B2535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0A1689-CDA1-B8EA-474B-3F4BBA1FD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5EC151-8316-2B24-4DF7-37B39A33D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356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0765C-BE14-438C-C342-6408F86BF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2453B0-3F32-8898-DA98-57CE1D9AF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CE95C0-BB28-5882-A31F-CA40F4602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F69B51-A344-A6B9-3411-C91556B13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13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EC7659-9778-A81C-B6A2-0C38C412E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2CD77B-AC44-581E-E6F8-99BEA80A7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9FBFE-64DC-AACE-F7F2-F38001846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672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9C771-8F2F-5CB8-E682-971085D46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F314D-6041-7E43-2FE3-FFB9E4984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FE0F26-50C1-E927-BB01-783F8CC02A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EF3C30-9E9F-59EF-0388-4917F0C2D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4AAE27-0416-79CB-FB99-0A565BC91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C756B4-021F-BDDB-199D-868DEFEE6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441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77014-433D-2CB2-6574-6DE2F5B4C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3CC38A-426E-68B2-8A30-167FB8DFA3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9AE71C-C5A7-88A3-FCA7-AC3E6BACF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E7A0E-9FD8-FE30-AB52-1849BF768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776F08-316E-E8BE-1272-C5ECAD9F3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FD7C3-3912-4B86-A023-94EF479B9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07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1B1CB1-2502-5BEE-146D-5C10C9D12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6ED801-19F3-28D2-E9D6-F85DA2F2C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6A09D-40ED-73B1-CA99-D040C39CE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00B927-7980-465C-A58C-FCF499450F31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96C14-5D90-3533-B163-5E2A7C6275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C347A-6BB1-1AC6-6C15-04A49397C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4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sadykov/kineticsim_reader.gi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794AA-2E67-0430-F19F-05323C7764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Machine Learning-Driven Identification and Categorization of Ion-Kinetic Instabilities in Hybrid-PIC Simulations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7FFB99-606E-7A71-A583-AC21DEB05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773880"/>
          </a:xfrm>
        </p:spPr>
        <p:txBody>
          <a:bodyPr>
            <a:normAutofit/>
          </a:bodyPr>
          <a:lstStyle/>
          <a:p>
            <a:r>
              <a:rPr lang="en-US" dirty="0"/>
              <a:t>Viacheslav Sadykov</a:t>
            </a:r>
            <a:r>
              <a:rPr lang="en-US" baseline="30000" dirty="0"/>
              <a:t>1</a:t>
            </a:r>
            <a:r>
              <a:rPr lang="en-US" dirty="0"/>
              <a:t>, Leon Ofman</a:t>
            </a:r>
            <a:r>
              <a:rPr lang="en-US" baseline="30000" dirty="0"/>
              <a:t>2,3</a:t>
            </a:r>
            <a:r>
              <a:rPr lang="en-US" dirty="0"/>
              <a:t>, Scott Boardsen</a:t>
            </a:r>
            <a:r>
              <a:rPr lang="en-US" baseline="30000" dirty="0"/>
              <a:t>3,4</a:t>
            </a:r>
            <a:r>
              <a:rPr lang="en-US" dirty="0"/>
              <a:t>, Yogesh</a:t>
            </a:r>
            <a:r>
              <a:rPr lang="en-US" baseline="30000" dirty="0"/>
              <a:t>2,3</a:t>
            </a:r>
          </a:p>
          <a:p>
            <a:r>
              <a:rPr lang="en-US" baseline="30000" dirty="0"/>
              <a:t>1</a:t>
            </a:r>
            <a:r>
              <a:rPr lang="en-US" dirty="0"/>
              <a:t>Georgia State University</a:t>
            </a:r>
          </a:p>
          <a:p>
            <a:r>
              <a:rPr lang="en-US" baseline="30000" dirty="0"/>
              <a:t>2</a:t>
            </a:r>
            <a:r>
              <a:rPr lang="en-US" dirty="0"/>
              <a:t>Catholic University of America</a:t>
            </a:r>
          </a:p>
          <a:p>
            <a:r>
              <a:rPr lang="en-US" baseline="30000" dirty="0"/>
              <a:t>3</a:t>
            </a:r>
            <a:r>
              <a:rPr lang="en-US" dirty="0"/>
              <a:t>NASA Goddard Space Flight Center</a:t>
            </a:r>
          </a:p>
          <a:p>
            <a:r>
              <a:rPr lang="en-US" baseline="30000" dirty="0"/>
              <a:t>4</a:t>
            </a:r>
            <a:r>
              <a:rPr lang="en-US" dirty="0"/>
              <a:t>University of Maryland, Baltimore County</a:t>
            </a:r>
          </a:p>
        </p:txBody>
      </p:sp>
    </p:spTree>
    <p:extLst>
      <p:ext uri="{BB962C8B-B14F-4D97-AF65-F5344CB8AC3E}">
        <p14:creationId xmlns:p14="http://schemas.microsoft.com/office/powerpoint/2010/main" val="1891347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 Results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1F35C67-5B23-60AC-FFE4-0A29AC3D2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953120"/>
              </p:ext>
            </p:extLst>
          </p:nvPr>
        </p:nvGraphicFramePr>
        <p:xfrm>
          <a:off x="573595" y="1573083"/>
          <a:ext cx="11044810" cy="2650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530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530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530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530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530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4±3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9±3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E39038-A668-AD0B-E068-E887FA9DF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595" y="4488926"/>
            <a:ext cx="11044810" cy="2003949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Overall, the results are promising</a:t>
            </a:r>
          </a:p>
          <a:p>
            <a:pPr algn="just"/>
            <a:r>
              <a:rPr lang="en-US" dirty="0"/>
              <a:t>The results depend on a classifier:</a:t>
            </a:r>
          </a:p>
          <a:p>
            <a:pPr lvl="1" algn="just"/>
            <a:r>
              <a:rPr lang="en-US" dirty="0"/>
              <a:t>Random Forest with the default settings provides the highest scores</a:t>
            </a:r>
          </a:p>
          <a:p>
            <a:pPr lvl="1" algn="just"/>
            <a:r>
              <a:rPr lang="en-US" dirty="0"/>
              <a:t>However, we acknowledge that there was no proper hyperparameter tuning implemented so far: the classifiers could demonstrate closer scores after that</a:t>
            </a:r>
          </a:p>
        </p:txBody>
      </p:sp>
    </p:spTree>
    <p:extLst>
      <p:ext uri="{BB962C8B-B14F-4D97-AF65-F5344CB8AC3E}">
        <p14:creationId xmlns:p14="http://schemas.microsoft.com/office/powerpoint/2010/main" val="1494916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Approach 2. VDFs.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678011" cy="458470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An alternative to feature-based (moment-based) classification are Convolutional Neural Networks (CNNs) applied directly on VDFs.</a:t>
            </a:r>
          </a:p>
          <a:p>
            <a:pPr algn="just"/>
            <a:r>
              <a:rPr lang="en-US" dirty="0"/>
              <a:t>We have tested two CNNs with two different resolutions of VDFs (0.15V</a:t>
            </a:r>
            <a:r>
              <a:rPr lang="en-US" baseline="-25000" dirty="0"/>
              <a:t>A</a:t>
            </a:r>
            <a:r>
              <a:rPr lang="en-US" dirty="0"/>
              <a:t> and 0.10V</a:t>
            </a:r>
            <a:r>
              <a:rPr lang="en-US" baseline="-25000" dirty="0"/>
              <a:t>A</a:t>
            </a:r>
            <a:r>
              <a:rPr lang="en-US" dirty="0"/>
              <a:t>)</a:t>
            </a:r>
          </a:p>
          <a:p>
            <a:pPr lvl="1" algn="just"/>
            <a:r>
              <a:rPr lang="en-US" dirty="0"/>
              <a:t>In each case, CNN had three convolution / max pooling layers before the fully-connected part</a:t>
            </a:r>
          </a:p>
          <a:p>
            <a:pPr algn="just"/>
            <a:r>
              <a:rPr lang="en-US" dirty="0"/>
              <a:t>Training/testing performance was monitored to ensure no overfitting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844208-F87A-D706-C1E3-780E57D30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774" y="1825625"/>
            <a:ext cx="5362976" cy="367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2E61A5-D359-F23F-7218-4D21BCCF5D99}"/>
              </a:ext>
            </a:extLst>
          </p:cNvPr>
          <p:cNvSpPr txBox="1"/>
          <p:nvPr/>
        </p:nvSpPr>
        <p:spPr>
          <a:xfrm>
            <a:off x="7400925" y="5499664"/>
            <a:ext cx="4695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An example of the CNN training/testing cross-entropy score while it progresses with training</a:t>
            </a:r>
          </a:p>
        </p:txBody>
      </p:sp>
    </p:spTree>
    <p:extLst>
      <p:ext uri="{BB962C8B-B14F-4D97-AF65-F5344CB8AC3E}">
        <p14:creationId xmlns:p14="http://schemas.microsoft.com/office/powerpoint/2010/main" val="3540649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2 Results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E06FC71-10C3-B79F-DC77-735F8680E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434515"/>
              </p:ext>
            </p:extLst>
          </p:nvPr>
        </p:nvGraphicFramePr>
        <p:xfrm>
          <a:off x="573595" y="1572768"/>
          <a:ext cx="11044810" cy="3712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4±3</a:t>
                      </a:r>
                      <a:endParaRPr lang="en-US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9±3</a:t>
                      </a:r>
                      <a:endParaRPr lang="en-US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 (0.15V</a:t>
                      </a:r>
                      <a:r>
                        <a:rPr lang="en-US" baseline="-25000" dirty="0"/>
                        <a:t>A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±9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6±4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11±3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272205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 (0.10V</a:t>
                      </a:r>
                      <a:r>
                        <a:rPr lang="en-US" baseline="-25000" dirty="0"/>
                        <a:t>A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±9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211010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1F933-319E-2B18-D187-8A56CA2C9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595" y="5490900"/>
            <a:ext cx="11044810" cy="1262325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Results are comparable to Random Forest classifier</a:t>
            </a:r>
          </a:p>
          <a:p>
            <a:pPr algn="just"/>
            <a:r>
              <a:rPr lang="en-US" dirty="0"/>
              <a:t>Tradeoff between FP/FN could be an important point to select the optimal model</a:t>
            </a:r>
          </a:p>
        </p:txBody>
      </p:sp>
    </p:spTree>
    <p:extLst>
      <p:ext uri="{BB962C8B-B14F-4D97-AF65-F5344CB8AC3E}">
        <p14:creationId xmlns:p14="http://schemas.microsoft.com/office/powerpoint/2010/main" val="3476604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 some problems and ways to resolve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3623CD-E2AA-C6A7-8944-9108CA7A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648326" cy="458470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In addition to memorization issues, the known caveat in ML could be in the formation of the data set itself</a:t>
            </a:r>
          </a:p>
          <a:p>
            <a:pPr lvl="1" algn="just"/>
            <a:r>
              <a:rPr lang="en-US" dirty="0"/>
              <a:t>Temporal coherence (Ahmadzadeh et al. 2021) indicates the closeness of the train/test data set due to random slicing of the temporally-evolving data</a:t>
            </a:r>
          </a:p>
          <a:p>
            <a:pPr algn="just"/>
            <a:r>
              <a:rPr lang="en-US" dirty="0"/>
              <a:t>Instead of chunking the data randomly, we try to split the data set into larger subsequent packets of VDFs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4557DB-81A9-6BEE-CFE7-82039516A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620" y="1690688"/>
            <a:ext cx="4967568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F5900E-E415-F724-B44D-A68CCEA2561F}"/>
              </a:ext>
            </a:extLst>
          </p:cNvPr>
          <p:cNvSpPr txBox="1"/>
          <p:nvPr/>
        </p:nvSpPr>
        <p:spPr>
          <a:xfrm>
            <a:off x="7091363" y="5833039"/>
            <a:ext cx="4695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Accuracy score as a function of the size of the chunk/packet (subsequent VDFs) propagating into each data set (using Random Forest)</a:t>
            </a:r>
          </a:p>
        </p:txBody>
      </p:sp>
    </p:spTree>
    <p:extLst>
      <p:ext uri="{BB962C8B-B14F-4D97-AF65-F5344CB8AC3E}">
        <p14:creationId xmlns:p14="http://schemas.microsoft.com/office/powerpoint/2010/main" val="1481703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5" y="1690688"/>
            <a:ext cx="11007771" cy="4177452"/>
          </a:xfrm>
        </p:spPr>
        <p:txBody>
          <a:bodyPr>
            <a:normAutofit/>
          </a:bodyPr>
          <a:lstStyle/>
          <a:p>
            <a:pPr algn="just"/>
            <a:r>
              <a:rPr lang="en-US" sz="2600" dirty="0"/>
              <a:t>We are exploring the potential of the automated identification of instabilities based on Hybrid-PIC simulations and several AI/ML algorithms</a:t>
            </a:r>
          </a:p>
          <a:p>
            <a:pPr algn="just"/>
            <a:r>
              <a:rPr lang="en-US" sz="2600" dirty="0"/>
              <a:t>16 simulation runs provide in total 997 cases of proton and alpha particle VDFs, among which 392 are assumed as unstable</a:t>
            </a:r>
          </a:p>
          <a:p>
            <a:pPr algn="just"/>
            <a:r>
              <a:rPr lang="en-US" sz="2600" dirty="0"/>
              <a:t>Both feature-based classification algorithms and Convolutional Neural Networks (CNN) directly applied to VDFs are tested</a:t>
            </a:r>
          </a:p>
          <a:p>
            <a:pPr algn="just"/>
            <a:r>
              <a:rPr lang="en-US" sz="2600" dirty="0"/>
              <a:t>The initial results are promising:</a:t>
            </a:r>
          </a:p>
          <a:p>
            <a:pPr lvl="1" algn="just"/>
            <a:r>
              <a:rPr lang="en-US" sz="2200" dirty="0"/>
              <a:t>Feature-based classification based on Random Forest algorithm and CNN result in accuracy of 0.96</a:t>
            </a:r>
          </a:p>
          <a:p>
            <a:pPr lvl="1" algn="just"/>
            <a:r>
              <a:rPr lang="en-US" sz="2200" dirty="0"/>
              <a:t>However, further investigation is required to avoid temporal coherence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4EAD7C-D42D-F67E-9988-99114B7BCC74}"/>
              </a:ext>
            </a:extLst>
          </p:cNvPr>
          <p:cNvSpPr txBox="1"/>
          <p:nvPr/>
        </p:nvSpPr>
        <p:spPr>
          <a:xfrm>
            <a:off x="589425" y="6123543"/>
            <a:ext cx="11007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Acknowledgements: This research is supported by NSF SHINE grant 2300961</a:t>
            </a:r>
          </a:p>
        </p:txBody>
      </p:sp>
    </p:spTree>
    <p:extLst>
      <p:ext uri="{BB962C8B-B14F-4D97-AF65-F5344CB8AC3E}">
        <p14:creationId xmlns:p14="http://schemas.microsoft.com/office/powerpoint/2010/main" val="4240671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progress now (05/01/2024)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5" y="1690688"/>
            <a:ext cx="11007771" cy="4177452"/>
          </a:xfrm>
        </p:spPr>
        <p:txBody>
          <a:bodyPr>
            <a:normAutofit/>
          </a:bodyPr>
          <a:lstStyle/>
          <a:p>
            <a:pPr algn="just"/>
            <a:r>
              <a:rPr lang="en-US" sz="2600" dirty="0"/>
              <a:t>Siamese networks for classification</a:t>
            </a:r>
          </a:p>
          <a:p>
            <a:pPr algn="just"/>
            <a:r>
              <a:rPr lang="en-US" sz="2600" dirty="0"/>
              <a:t>Adaptation of input for SAVIC code</a:t>
            </a:r>
          </a:p>
          <a:p>
            <a:pPr algn="just"/>
            <a:r>
              <a:rPr lang="en-US" sz="2600" dirty="0"/>
              <a:t>[Next] Solving regression problem instead of classification problem</a:t>
            </a:r>
          </a:p>
          <a:p>
            <a:pPr algn="just"/>
            <a:r>
              <a:rPr lang="en-US" sz="2600" dirty="0"/>
              <a:t>[Next] Writeup/notes preparation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762976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Siamese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6" y="1690688"/>
            <a:ext cx="6085111" cy="4177452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2600" dirty="0"/>
              <a:t>Predicts similarities and differences between two entries instead of predicting their classes</a:t>
            </a:r>
          </a:p>
          <a:p>
            <a:pPr lvl="1" algn="just"/>
            <a:r>
              <a:rPr lang="en-US" sz="2200" dirty="0"/>
              <a:t>This effectively pushes the number of training samples from N to N!</a:t>
            </a:r>
          </a:p>
          <a:p>
            <a:pPr lvl="1" algn="just"/>
            <a:r>
              <a:rPr lang="en-US" sz="2200" dirty="0"/>
              <a:t>A new sample labeling could be done by comparing how close a new sample is to the already-classified samples, on average</a:t>
            </a:r>
          </a:p>
          <a:p>
            <a:pPr algn="just"/>
            <a:r>
              <a:rPr lang="en-US" sz="2600" dirty="0"/>
              <a:t>Can be used in semi-supervised learning tasks</a:t>
            </a:r>
          </a:p>
          <a:p>
            <a:pPr lvl="1" algn="just"/>
            <a:r>
              <a:rPr lang="en-US" sz="2200" dirty="0"/>
              <a:t>A limited number of labeled samples is used to train the siamese network and establish a similarity metric</a:t>
            </a:r>
          </a:p>
          <a:p>
            <a:pPr algn="just"/>
            <a:endParaRPr lang="en-US" sz="2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207696-E0DC-795F-E1E5-779CCE2A2B21}"/>
              </a:ext>
            </a:extLst>
          </p:cNvPr>
          <p:cNvSpPr/>
          <p:nvPr/>
        </p:nvSpPr>
        <p:spPr>
          <a:xfrm>
            <a:off x="7738327" y="1072389"/>
            <a:ext cx="2552702" cy="17168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Neural Network</a:t>
            </a:r>
          </a:p>
          <a:p>
            <a:pPr algn="ctr"/>
            <a:r>
              <a:rPr lang="en-US" dirty="0"/>
              <a:t>(simultaneous weight adjustments)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5746B4-5D82-4F94-26A8-237AB3773F2B}"/>
              </a:ext>
            </a:extLst>
          </p:cNvPr>
          <p:cNvSpPr/>
          <p:nvPr/>
        </p:nvSpPr>
        <p:spPr>
          <a:xfrm>
            <a:off x="7738328" y="4307631"/>
            <a:ext cx="2552702" cy="17168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Neural Network (simultaneous weight adjustments)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310361-99D5-0E2F-4A5B-3639CE0E8B14}"/>
              </a:ext>
            </a:extLst>
          </p:cNvPr>
          <p:cNvSpPr/>
          <p:nvPr/>
        </p:nvSpPr>
        <p:spPr>
          <a:xfrm rot="16200000">
            <a:off x="6568440" y="1790844"/>
            <a:ext cx="1325565" cy="2799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VDF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C12E1A-BA0C-3534-A31A-5E8EE2B3CF08}"/>
              </a:ext>
            </a:extLst>
          </p:cNvPr>
          <p:cNvSpPr/>
          <p:nvPr/>
        </p:nvSpPr>
        <p:spPr>
          <a:xfrm rot="16200000">
            <a:off x="6568441" y="5026087"/>
            <a:ext cx="1325565" cy="2799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VDF 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B47B7E-D0CC-9E8B-58C3-274436BB44B7}"/>
              </a:ext>
            </a:extLst>
          </p:cNvPr>
          <p:cNvSpPr/>
          <p:nvPr/>
        </p:nvSpPr>
        <p:spPr>
          <a:xfrm rot="16200000">
            <a:off x="9646758" y="3374570"/>
            <a:ext cx="2239346" cy="2799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Comparing Part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D11E29-A03A-6E08-DD07-CD19332AF44E}"/>
              </a:ext>
            </a:extLst>
          </p:cNvPr>
          <p:cNvSpPr/>
          <p:nvPr/>
        </p:nvSpPr>
        <p:spPr>
          <a:xfrm rot="16200000">
            <a:off x="9864013" y="3374569"/>
            <a:ext cx="3035559" cy="2799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Similarity measure or label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470F91-5E23-F592-71EB-28D4FAC742A7}"/>
              </a:ext>
            </a:extLst>
          </p:cNvPr>
          <p:cNvCxnSpPr>
            <a:stCxn id="9" idx="2"/>
            <a:endCxn id="6" idx="1"/>
          </p:cNvCxnSpPr>
          <p:nvPr/>
        </p:nvCxnSpPr>
        <p:spPr>
          <a:xfrm>
            <a:off x="7371183" y="1930804"/>
            <a:ext cx="367144" cy="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161878-CD0F-955D-AF87-041FEF27E580}"/>
              </a:ext>
            </a:extLst>
          </p:cNvPr>
          <p:cNvCxnSpPr>
            <a:cxnSpLocks/>
            <a:stCxn id="10" idx="2"/>
            <a:endCxn id="7" idx="1"/>
          </p:cNvCxnSpPr>
          <p:nvPr/>
        </p:nvCxnSpPr>
        <p:spPr>
          <a:xfrm>
            <a:off x="7371184" y="5166047"/>
            <a:ext cx="367144" cy="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178C90-D2EC-755B-C7F6-E35672102549}"/>
              </a:ext>
            </a:extLst>
          </p:cNvPr>
          <p:cNvCxnSpPr>
            <a:cxnSpLocks/>
            <a:stCxn id="6" idx="3"/>
            <a:endCxn id="11" idx="0"/>
          </p:cNvCxnSpPr>
          <p:nvPr/>
        </p:nvCxnSpPr>
        <p:spPr>
          <a:xfrm>
            <a:off x="10291029" y="1930806"/>
            <a:ext cx="335442" cy="158372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9873AB-FF80-72E4-91D0-78DE4CCBB287}"/>
              </a:ext>
            </a:extLst>
          </p:cNvPr>
          <p:cNvCxnSpPr>
            <a:cxnSpLocks/>
            <a:stCxn id="7" idx="3"/>
            <a:endCxn id="11" idx="0"/>
          </p:cNvCxnSpPr>
          <p:nvPr/>
        </p:nvCxnSpPr>
        <p:spPr>
          <a:xfrm flipV="1">
            <a:off x="10291030" y="3514531"/>
            <a:ext cx="335441" cy="165151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A725DAE-A154-B971-85AA-E9D3C615F0E3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V="1">
            <a:off x="10906392" y="3514529"/>
            <a:ext cx="335440" cy="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5F93174-A6F9-E557-F757-4574E63C2640}"/>
              </a:ext>
            </a:extLst>
          </p:cNvPr>
          <p:cNvSpPr/>
          <p:nvPr/>
        </p:nvSpPr>
        <p:spPr>
          <a:xfrm>
            <a:off x="7738327" y="3219221"/>
            <a:ext cx="2552702" cy="6584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Weight sharing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3AC9E72-275A-E48E-51BE-B7014449618E}"/>
              </a:ext>
            </a:extLst>
          </p:cNvPr>
          <p:cNvCxnSpPr>
            <a:cxnSpLocks/>
            <a:stCxn id="29" idx="0"/>
            <a:endCxn id="6" idx="2"/>
          </p:cNvCxnSpPr>
          <p:nvPr/>
        </p:nvCxnSpPr>
        <p:spPr>
          <a:xfrm flipV="1">
            <a:off x="9014678" y="2789222"/>
            <a:ext cx="0" cy="429999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1298A92-8DFC-F50B-AE2C-5F32E65BD9B2}"/>
              </a:ext>
            </a:extLst>
          </p:cNvPr>
          <p:cNvCxnSpPr>
            <a:cxnSpLocks/>
            <a:stCxn id="7" idx="0"/>
            <a:endCxn id="29" idx="2"/>
          </p:cNvCxnSpPr>
          <p:nvPr/>
        </p:nvCxnSpPr>
        <p:spPr>
          <a:xfrm flipH="1" flipV="1">
            <a:off x="9014678" y="3877632"/>
            <a:ext cx="1" cy="429999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227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Siamese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478" y="1532806"/>
            <a:ext cx="7034918" cy="4177452"/>
          </a:xfrm>
        </p:spPr>
        <p:txBody>
          <a:bodyPr>
            <a:normAutofit/>
          </a:bodyPr>
          <a:lstStyle/>
          <a:p>
            <a:pPr algn="just"/>
            <a:r>
              <a:rPr lang="en-US" sz="2600" dirty="0"/>
              <a:t>Identical network cells: CNNs operating at </a:t>
            </a:r>
            <a:r>
              <a:rPr lang="en-US" sz="2400" dirty="0"/>
              <a:t>0.15V</a:t>
            </a:r>
            <a:r>
              <a:rPr lang="en-US" sz="2400" baseline="-25000" dirty="0"/>
              <a:t>A</a:t>
            </a:r>
            <a:r>
              <a:rPr lang="en-US" sz="2600" dirty="0"/>
              <a:t> resolution</a:t>
            </a:r>
          </a:p>
          <a:p>
            <a:pPr algn="just"/>
            <a:r>
              <a:rPr lang="en-US" sz="2600" dirty="0"/>
              <a:t>Assessing the results so far. The network training seems to be unstable (examples of ‘successful’ and ‘not successful’ training are presented below)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D749A7-74DC-B9AE-513E-946D37C67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39" y="424676"/>
            <a:ext cx="3802115" cy="606819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AA880A8-610C-8CDF-3867-F709C2888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0" y="4237900"/>
            <a:ext cx="3881630" cy="262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153ACA8-0620-F06F-7690-13B5A2007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086" y="4237900"/>
            <a:ext cx="3962900" cy="261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9039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SAVIC code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6" y="1690688"/>
            <a:ext cx="11067801" cy="4177452"/>
          </a:xfrm>
        </p:spPr>
        <p:txBody>
          <a:bodyPr>
            <a:normAutofit/>
          </a:bodyPr>
          <a:lstStyle/>
          <a:p>
            <a:pPr algn="just"/>
            <a:r>
              <a:rPr lang="en-US" sz="2600" dirty="0"/>
              <a:t>SAVIC examples from the repository were run with no problems (input data sorter and Core – alpha classification models)</a:t>
            </a:r>
          </a:p>
          <a:p>
            <a:pPr algn="just"/>
            <a:r>
              <a:rPr lang="en-US" sz="2600" dirty="0"/>
              <a:t>Adjusting our input into SAVIC code to cross-compare the ML and SAVIC performances (in progress). It seems that a properly-formatted dataframe is all that needed</a:t>
            </a:r>
          </a:p>
        </p:txBody>
      </p:sp>
    </p:spTree>
    <p:extLst>
      <p:ext uri="{BB962C8B-B14F-4D97-AF65-F5344CB8AC3E}">
        <p14:creationId xmlns:p14="http://schemas.microsoft.com/office/powerpoint/2010/main" val="4073237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a regression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6" y="1690688"/>
            <a:ext cx="11067801" cy="4177452"/>
          </a:xfrm>
        </p:spPr>
        <p:txBody>
          <a:bodyPr>
            <a:normAutofit/>
          </a:bodyPr>
          <a:lstStyle/>
          <a:p>
            <a:pPr algn="just"/>
            <a:r>
              <a:rPr lang="en-US" sz="2600" dirty="0"/>
              <a:t>Following the discussion with Kris and Leon at TESS meeting, we can try to predict the evolution rates (for the anisotropy, magnetic energy, etc)</a:t>
            </a:r>
          </a:p>
          <a:p>
            <a:pPr algn="just"/>
            <a:r>
              <a:rPr lang="en-US" sz="2600" dirty="0"/>
              <a:t>Working on the formation of the regression data set now. </a:t>
            </a:r>
          </a:p>
        </p:txBody>
      </p:sp>
    </p:spTree>
    <p:extLst>
      <p:ext uri="{BB962C8B-B14F-4D97-AF65-F5344CB8AC3E}">
        <p14:creationId xmlns:p14="http://schemas.microsoft.com/office/powerpoint/2010/main" val="4057844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35625-B3FF-ED32-80CD-1C9DA53BC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Ion-Kinetic Instabilities in Solar Wind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7E3D4-50BC-A661-09DC-DE95E7396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863" y="1690688"/>
            <a:ext cx="6347534" cy="5074096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The physical processes leading to the acceleration and heating of the solar wind (SW) are not fully understood</a:t>
            </a:r>
          </a:p>
          <a:p>
            <a:pPr algn="just"/>
            <a:r>
              <a:rPr lang="en-US" dirty="0"/>
              <a:t>Ion-driven kinetic instabilities can play an important role in the heating and acceleration of the SW plasma in the inner heliosphere</a:t>
            </a:r>
          </a:p>
          <a:p>
            <a:pPr algn="just"/>
            <a:r>
              <a:rPr lang="en-US" dirty="0"/>
              <a:t>Our goal is to explore the potential of the automated characterization of instabilities in the SW plasmas using Hybrid-PIC simulations and AI/ML</a:t>
            </a:r>
          </a:p>
        </p:txBody>
      </p:sp>
      <p:pic>
        <p:nvPicPr>
          <p:cNvPr id="6" name="Picture 5" descr="A painting of a planet with a bright sun and a planet in the background&#10;&#10;Description automatically generated">
            <a:extLst>
              <a:ext uri="{FF2B5EF4-FFF2-40B4-BE49-F238E27FC236}">
                <a16:creationId xmlns:a16="http://schemas.microsoft.com/office/drawing/2014/main" id="{F5123382-E1EB-0970-D516-7E975F2D7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734" y="1579852"/>
            <a:ext cx="4425241" cy="44252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58C24B-EE2B-98F6-EE7A-14C64DD5B1BE}"/>
              </a:ext>
            </a:extLst>
          </p:cNvPr>
          <p:cNvSpPr txBox="1"/>
          <p:nvPr/>
        </p:nvSpPr>
        <p:spPr>
          <a:xfrm>
            <a:off x="6915320" y="6056107"/>
            <a:ext cx="4966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“Ion-kinetic instabilities in solar wind” according to a generative AI. Credits: Adobe Firefly</a:t>
            </a:r>
          </a:p>
        </p:txBody>
      </p:sp>
    </p:spTree>
    <p:extLst>
      <p:ext uri="{BB962C8B-B14F-4D97-AF65-F5344CB8AC3E}">
        <p14:creationId xmlns:p14="http://schemas.microsoft.com/office/powerpoint/2010/main" val="74327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2B82613-584A-4F52-56FA-FD3D682A3F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79" b="-1040"/>
          <a:stretch/>
        </p:blipFill>
        <p:spPr bwMode="auto">
          <a:xfrm>
            <a:off x="1864157" y="889614"/>
            <a:ext cx="8463685" cy="59683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BFF73B-FC72-BB9B-20CF-07C831F13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377"/>
            <a:ext cx="10515600" cy="84223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Machine Learning Roadmap</a:t>
            </a:r>
          </a:p>
        </p:txBody>
      </p:sp>
    </p:spTree>
    <p:extLst>
      <p:ext uri="{BB962C8B-B14F-4D97-AF65-F5344CB8AC3E}">
        <p14:creationId xmlns:p14="http://schemas.microsoft.com/office/powerpoint/2010/main" val="3049846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C9986-939F-5E66-E207-EC8B68791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Hybrid-PIC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EF559-1FEC-73DB-F02E-F86BEA081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248" y="1420509"/>
            <a:ext cx="10959777" cy="5218988"/>
          </a:xfrm>
        </p:spPr>
        <p:txBody>
          <a:bodyPr/>
          <a:lstStyle/>
          <a:p>
            <a:r>
              <a:rPr lang="en-US" sz="2600" dirty="0"/>
              <a:t>The ions are treated fully kinetically as particles using the Particle-In-Cell (PIC) method, while electrons are modeled as fluid (Ofman et al. 2010)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40FEF07-2101-74C5-C5F8-7B46D97B7587}"/>
              </a:ext>
            </a:extLst>
          </p:cNvPr>
          <p:cNvGrpSpPr/>
          <p:nvPr/>
        </p:nvGrpSpPr>
        <p:grpSpPr>
          <a:xfrm>
            <a:off x="561974" y="2286000"/>
            <a:ext cx="7146664" cy="4637690"/>
            <a:chOff x="-56560" y="-45718"/>
            <a:chExt cx="4925373" cy="337375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8363B42-9C1C-C94B-AFB8-7855215FEF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599" t="9206" r="23501" b="8571"/>
            <a:stretch/>
          </p:blipFill>
          <p:spPr>
            <a:xfrm>
              <a:off x="1508288" y="2"/>
              <a:ext cx="1755140" cy="328231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300C031-6D68-C14F-A615-0CAF9F26DB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475" t="8871" r="22269" b="8023"/>
            <a:stretch/>
          </p:blipFill>
          <p:spPr>
            <a:xfrm>
              <a:off x="-56560" y="-10793"/>
              <a:ext cx="1715135" cy="333883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C71FE40-0CCB-CC4E-ADBE-951512986A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036" t="8095" r="25556" b="9206"/>
            <a:stretch/>
          </p:blipFill>
          <p:spPr>
            <a:xfrm>
              <a:off x="3205113" y="-45718"/>
              <a:ext cx="1663700" cy="3328035"/>
            </a:xfrm>
            <a:prstGeom prst="rect">
              <a:avLst/>
            </a:prstGeom>
          </p:spPr>
        </p:pic>
      </p:grpSp>
      <p:sp>
        <p:nvSpPr>
          <p:cNvPr id="6" name="Text Box 22">
            <a:extLst>
              <a:ext uri="{FF2B5EF4-FFF2-40B4-BE49-F238E27FC236}">
                <a16:creationId xmlns:a16="http://schemas.microsoft.com/office/drawing/2014/main" id="{2B0B0E3E-8049-E117-5270-F7ACCF88A24D}"/>
              </a:ext>
            </a:extLst>
          </p:cNvPr>
          <p:cNvSpPr txBox="1"/>
          <p:nvPr/>
        </p:nvSpPr>
        <p:spPr>
          <a:xfrm>
            <a:off x="7781925" y="2654084"/>
            <a:ext cx="3848101" cy="2908515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proton VDFs in the V</a:t>
            </a:r>
            <a:r>
              <a:rPr lang="en-US" b="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="0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plane for the initial state and two later times during the evolution (upper panels) at t=0, 1200, and 3000 </a:t>
            </a:r>
            <a:r>
              <a:rPr lang="en-US" b="0" dirty="0"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b="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b="0" baseline="30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obtained from the 2.5D hybrid model for the proton beam parameters guided by PSP data. The lower panels show the corresponding cuts along V</a:t>
            </a:r>
            <a:r>
              <a:rPr lang="en-US" b="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through the peaks of the VDFs (Ofman et al. 2022).</a:t>
            </a:r>
            <a:endParaRPr lang="en-US" sz="1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321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C9986-939F-5E66-E207-EC8B68791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Hybrid-PIC Simulations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5F13313-0C11-2893-0B1D-D7E430E314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428842"/>
              </p:ext>
            </p:extLst>
          </p:nvPr>
        </p:nvGraphicFramePr>
        <p:xfrm>
          <a:off x="0" y="1408541"/>
          <a:ext cx="12192000" cy="54494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416">
                  <a:extLst>
                    <a:ext uri="{9D8B030D-6E8A-4147-A177-3AD203B41FA5}">
                      <a16:colId xmlns:a16="http://schemas.microsoft.com/office/drawing/2014/main" val="3712886701"/>
                    </a:ext>
                  </a:extLst>
                </a:gridCol>
                <a:gridCol w="2618912">
                  <a:extLst>
                    <a:ext uri="{9D8B030D-6E8A-4147-A177-3AD203B41FA5}">
                      <a16:colId xmlns:a16="http://schemas.microsoft.com/office/drawing/2014/main" val="4707918"/>
                    </a:ext>
                  </a:extLst>
                </a:gridCol>
                <a:gridCol w="2255668">
                  <a:extLst>
                    <a:ext uri="{9D8B030D-6E8A-4147-A177-3AD203B41FA5}">
                      <a16:colId xmlns:a16="http://schemas.microsoft.com/office/drawing/2014/main" val="2912118177"/>
                    </a:ext>
                  </a:extLst>
                </a:gridCol>
                <a:gridCol w="2255668">
                  <a:extLst>
                    <a:ext uri="{9D8B030D-6E8A-4147-A177-3AD203B41FA5}">
                      <a16:colId xmlns:a16="http://schemas.microsoft.com/office/drawing/2014/main" val="2951294813"/>
                    </a:ext>
                  </a:extLst>
                </a:gridCol>
                <a:gridCol w="2255668">
                  <a:extLst>
                    <a:ext uri="{9D8B030D-6E8A-4147-A177-3AD203B41FA5}">
                      <a16:colId xmlns:a16="http://schemas.microsoft.com/office/drawing/2014/main" val="3280187024"/>
                    </a:ext>
                  </a:extLst>
                </a:gridCol>
                <a:gridCol w="2255668">
                  <a:extLst>
                    <a:ext uri="{9D8B030D-6E8A-4147-A177-3AD203B41FA5}">
                      <a16:colId xmlns:a16="http://schemas.microsoft.com/office/drawing/2014/main" val="1415108514"/>
                    </a:ext>
                  </a:extLst>
                </a:gridCol>
              </a:tblGrid>
              <a:tr h="32593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Species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p-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drift, V</a:t>
                      </a:r>
                      <a:r>
                        <a:rPr lang="en-US" sz="1100" baseline="-25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  <a:endParaRPr lang="en-US" sz="11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Anisotropies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Relative Populations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β</a:t>
                      </a:r>
                      <a:r>
                        <a:rPr lang="en-US" sz="1100" dirty="0"/>
                        <a:t> for every species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235840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0.5, 0.5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5037120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1.0, 0.75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982994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3.36, 2.05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0.986, 0.007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0.08, 0.024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5531536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4.3, 1.6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0.986, 0.007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0.08, 0.024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741765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4.3, 1.6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0.986, 0.007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0.08, 0.024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8433368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1.86, 1.0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0.986, 0.007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0.10, 0.028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7658912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0.0413, 0.0413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760854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0.0413, 0.0413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2496323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fi-FI" sz="1100" dirty="0"/>
                        <a:t>9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0.0413, 0.04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5084001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0.0413, 0.010325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1442295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(3)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beam,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1.0, 1.0, 1.0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0.819, 0.091, 0.045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0.429, 0.0916, 0.429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6666956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(4)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beam,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1.0, 1.0, 1.0, 1.0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0.819, 0.091, 0.04, 0.005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0.429, 0.0916, 0.429, 0.0916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2327653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(4)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beam,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beam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1.0, 1,0, 1.0, 1.0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0.819, 0.091, 0.03, 0.015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0.429, 0.0916, 0.429, 0.0916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5370870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1.0, 0.75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0.10, 0.028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145105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3.35, 2.05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0.986, 0.007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0.10, 0.028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3274815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1.5, 1.0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0.986, 0.007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0.10, 0.028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03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129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Package for Simulation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19675" cy="49085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have developed a package to read and visualize the results of hybrid-PIC simulations</a:t>
            </a:r>
          </a:p>
          <a:p>
            <a:r>
              <a:rPr lang="en-US" dirty="0"/>
              <a:t>The package is publicly available at </a:t>
            </a:r>
            <a:r>
              <a:rPr lang="en-US" dirty="0">
                <a:hlinkClick r:id="rId3"/>
              </a:rPr>
              <a:t>https://github.com/vsadykov/kineticsim_reader.git</a:t>
            </a:r>
            <a:endParaRPr lang="en-US" dirty="0"/>
          </a:p>
          <a:p>
            <a:r>
              <a:rPr lang="en-US" dirty="0"/>
              <a:t>Right: proton and alpha particle VDFs and anisotropies from simulations by Ofman et al. (2023)</a:t>
            </a:r>
          </a:p>
        </p:txBody>
      </p:sp>
      <p:pic>
        <p:nvPicPr>
          <p:cNvPr id="5" name="Picture 4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E77D0638-7AFC-9FAC-9DFD-C1564276D4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" t="15026" r="4374"/>
          <a:stretch/>
        </p:blipFill>
        <p:spPr>
          <a:xfrm>
            <a:off x="6029325" y="1487488"/>
            <a:ext cx="5924550" cy="2725860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62778ED9-2DFF-6605-EB09-FCF7EF14A1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" b="73177"/>
          <a:stretch/>
        </p:blipFill>
        <p:spPr>
          <a:xfrm>
            <a:off x="5857875" y="4525962"/>
            <a:ext cx="6095999" cy="201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431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of instabilities. Data Set.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F7DC72-8E8C-4EA6-7CD9-329821FCF2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50420" cy="4351338"/>
              </a:xfrm>
            </p:spPr>
            <p:txBody>
              <a:bodyPr/>
              <a:lstStyle/>
              <a:p>
                <a:r>
                  <a:rPr lang="en-US" dirty="0"/>
                  <a:t>We identified the ‘unstable’ VDFs as the ones that experience a change of the anisotropies for both </a:t>
                </a:r>
                <a:r>
                  <a:rPr lang="en-US" i="1" dirty="0"/>
                  <a:t>p</a:t>
                </a:r>
                <a:r>
                  <a:rPr lang="en-US" dirty="0"/>
                  <a:t> and </a:t>
                </a:r>
                <a:r>
                  <a:rPr lang="el-GR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α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∥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⊥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&lt;0.001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This leads to a total of 997 cases, among which 392 are unstable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F7DC72-8E8C-4EA6-7CD9-329821FCF2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50420" cy="4351338"/>
              </a:xfrm>
              <a:blipFill>
                <a:blip r:embed="rId2"/>
                <a:stretch>
                  <a:fillRect l="-1021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8E731FA8-F1A5-B541-807F-1FB127E23F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25714"/>
          <a:stretch/>
        </p:blipFill>
        <p:spPr>
          <a:xfrm>
            <a:off x="1249968" y="3748229"/>
            <a:ext cx="9692064" cy="28245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DABBA3-E2A8-7829-751A-EDF884D8CA63}"/>
              </a:ext>
            </a:extLst>
          </p:cNvPr>
          <p:cNvSpPr txBox="1"/>
          <p:nvPr/>
        </p:nvSpPr>
        <p:spPr>
          <a:xfrm>
            <a:off x="1831601" y="6505051"/>
            <a:ext cx="8763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Illustration of the </a:t>
            </a:r>
            <a:r>
              <a:rPr lang="en-US" i="1" dirty="0"/>
              <a:t>p</a:t>
            </a:r>
            <a:r>
              <a:rPr lang="en-US" dirty="0"/>
              <a:t> and </a:t>
            </a:r>
            <a:r>
              <a:rPr lang="el-GR" i="1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anisotropy evolution for the </a:t>
            </a:r>
            <a:r>
              <a:rPr lang="en-US" dirty="0"/>
              <a:t>simulations by Ofman et al. (2023)</a:t>
            </a:r>
          </a:p>
        </p:txBody>
      </p:sp>
    </p:spTree>
    <p:extLst>
      <p:ext uri="{BB962C8B-B14F-4D97-AF65-F5344CB8AC3E}">
        <p14:creationId xmlns:p14="http://schemas.microsoft.com/office/powerpoint/2010/main" val="3544159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Approach 1. Moments.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F7DC72-8E8C-4EA6-7CD9-329821FCF2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Our first approach is to describe each VDF by features (statistical moments) defined as: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∫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∫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compute the first four moments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={1,2,3,4}</m:t>
                    </m:r>
                  </m:oMath>
                </a14:m>
                <a:r>
                  <a:rPr lang="en-US" dirty="0"/>
                  <a:t> for both perpendicular and parallel directions and supplement them with the instability label</a:t>
                </a:r>
              </a:p>
              <a:p>
                <a:r>
                  <a:rPr lang="en-US" dirty="0"/>
                  <a:t>Then, we split the data set into train and test partitions randomly and evaluate several commonly used ML classifiers 10 times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F7DC72-8E8C-4EA6-7CD9-329821FCF2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8452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71436-E7EF-102D-3DE7-15F672403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Assessment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8A6241-CB5B-6B64-C691-145F5F8C1F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Confusion matrix: a primary outcome of binary classification: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Accuracy and True Skill Statistics (TSS) scores: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𝑇𝑆𝑆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8A6241-CB5B-6B64-C691-145F5F8C1F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340E72F-61CF-C73B-56BD-3B96E67AC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510991"/>
              </p:ext>
            </p:extLst>
          </p:nvPr>
        </p:nvGraphicFramePr>
        <p:xfrm>
          <a:off x="948924" y="2459688"/>
          <a:ext cx="9784179" cy="1810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1393">
                  <a:extLst>
                    <a:ext uri="{9D8B030D-6E8A-4147-A177-3AD203B41FA5}">
                      <a16:colId xmlns:a16="http://schemas.microsoft.com/office/drawing/2014/main" val="1535005903"/>
                    </a:ext>
                  </a:extLst>
                </a:gridCol>
                <a:gridCol w="3261393">
                  <a:extLst>
                    <a:ext uri="{9D8B030D-6E8A-4147-A177-3AD203B41FA5}">
                      <a16:colId xmlns:a16="http://schemas.microsoft.com/office/drawing/2014/main" val="2796658373"/>
                    </a:ext>
                  </a:extLst>
                </a:gridCol>
                <a:gridCol w="3261393">
                  <a:extLst>
                    <a:ext uri="{9D8B030D-6E8A-4147-A177-3AD203B41FA5}">
                      <a16:colId xmlns:a16="http://schemas.microsoft.com/office/drawing/2014/main" val="2196780215"/>
                    </a:ext>
                  </a:extLst>
                </a:gridCol>
              </a:tblGrid>
              <a:tr h="60349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Predicted as stable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Predicted as unstable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1753039"/>
                  </a:ext>
                </a:extLst>
              </a:tr>
              <a:tr h="603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Observed as stable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5750282"/>
                  </a:ext>
                </a:extLst>
              </a:tr>
              <a:tr h="603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Observed as unstable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6657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3134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</TotalTime>
  <Words>1569</Words>
  <Application>Microsoft Office PowerPoint</Application>
  <PresentationFormat>Widescreen</PresentationFormat>
  <Paragraphs>290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Aptos</vt:lpstr>
      <vt:lpstr>Aptos Display</vt:lpstr>
      <vt:lpstr>Arial</vt:lpstr>
      <vt:lpstr>Calibri</vt:lpstr>
      <vt:lpstr>Cambria Math</vt:lpstr>
      <vt:lpstr>Roboto</vt:lpstr>
      <vt:lpstr>Symbol</vt:lpstr>
      <vt:lpstr>Times New Roman</vt:lpstr>
      <vt:lpstr>Office Theme</vt:lpstr>
      <vt:lpstr>Machine Learning-Driven Identification and Categorization of Ion-Kinetic Instabilities in Hybrid-PIC Simulations</vt:lpstr>
      <vt:lpstr>Ion-Kinetic Instabilities in Solar Wind</vt:lpstr>
      <vt:lpstr>Machine Learning Roadmap</vt:lpstr>
      <vt:lpstr>Hybrid-PIC Simulations</vt:lpstr>
      <vt:lpstr>Hybrid-PIC Simulations</vt:lpstr>
      <vt:lpstr>Python Package for Simulation Processing</vt:lpstr>
      <vt:lpstr>Detection of instabilities. Data Set.</vt:lpstr>
      <vt:lpstr>Classification Approach 1. Moments.</vt:lpstr>
      <vt:lpstr>Prediction Assessment</vt:lpstr>
      <vt:lpstr>Approach 1 Results</vt:lpstr>
      <vt:lpstr>Classification Approach 2. VDFs.</vt:lpstr>
      <vt:lpstr>Approach 2 Results</vt:lpstr>
      <vt:lpstr>Highlight some problems and ways to resolve</vt:lpstr>
      <vt:lpstr>Conclusions</vt:lpstr>
      <vt:lpstr>In progress now (05/01/2024)</vt:lpstr>
      <vt:lpstr>Siamese Networks</vt:lpstr>
      <vt:lpstr>Siamese Networks</vt:lpstr>
      <vt:lpstr>SAVIC code tests</vt:lpstr>
      <vt:lpstr>Solving a regression problem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Learning-Driven Identification and Categorization of Ion-Kinetic Instabilities in Hybrid-PIC Simulations</dc:title>
  <dc:creator>Viacheslav M Sadykov</dc:creator>
  <cp:lastModifiedBy>Viacheslav M Sadykov</cp:lastModifiedBy>
  <cp:revision>94</cp:revision>
  <dcterms:created xsi:type="dcterms:W3CDTF">2024-04-05T12:13:39Z</dcterms:created>
  <dcterms:modified xsi:type="dcterms:W3CDTF">2024-05-01T15:27:55Z</dcterms:modified>
</cp:coreProperties>
</file>